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sldIdLst>
    <p:sldId id="284" r:id="rId2"/>
    <p:sldId id="271" r:id="rId3"/>
    <p:sldId id="256" r:id="rId4"/>
    <p:sldId id="272" r:id="rId5"/>
    <p:sldId id="285" r:id="rId6"/>
    <p:sldId id="274" r:id="rId7"/>
    <p:sldId id="275" r:id="rId8"/>
    <p:sldId id="287" r:id="rId9"/>
    <p:sldId id="276" r:id="rId10"/>
    <p:sldId id="286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78" r:id="rId19"/>
    <p:sldId id="279" r:id="rId20"/>
    <p:sldId id="264" r:id="rId21"/>
    <p:sldId id="265" r:id="rId22"/>
    <p:sldId id="266" r:id="rId23"/>
    <p:sldId id="282" r:id="rId24"/>
    <p:sldId id="283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64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646F4F-90D5-4DAE-B194-5B0CE6EF3749}" type="datetimeFigureOut">
              <a:rPr lang="ru-RU" smtClean="0"/>
              <a:pPr/>
              <a:t>26.03.2012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7E29A4-94AA-4D62-9F46-DE2DEF5B7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F5202-4C2E-4DEB-8B2A-89A2240484AE}" type="datetimeFigureOut">
              <a:rPr lang="ru-RU" smtClean="0"/>
              <a:pPr/>
              <a:t>26.03.2012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FF26-BA77-4435-A4A4-F1CB53AC5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F5202-4C2E-4DEB-8B2A-89A2240484AE}" type="datetimeFigureOut">
              <a:rPr lang="ru-RU" smtClean="0"/>
              <a:pPr/>
              <a:t>26.03.2012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FF26-BA77-4435-A4A4-F1CB53AC5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F5202-4C2E-4DEB-8B2A-89A2240484AE}" type="datetimeFigureOut">
              <a:rPr lang="ru-RU" smtClean="0"/>
              <a:pPr/>
              <a:t>26.03.2012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FF26-BA77-4435-A4A4-F1CB53AC5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F5202-4C2E-4DEB-8B2A-89A2240484AE}" type="datetimeFigureOut">
              <a:rPr lang="ru-RU" smtClean="0"/>
              <a:pPr/>
              <a:t>26.03.2012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FF26-BA77-4435-A4A4-F1CB53AC5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F5202-4C2E-4DEB-8B2A-89A2240484AE}" type="datetimeFigureOut">
              <a:rPr lang="ru-RU" smtClean="0"/>
              <a:pPr/>
              <a:t>26.03.2012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FF26-BA77-4435-A4A4-F1CB53AC5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F5202-4C2E-4DEB-8B2A-89A2240484AE}" type="datetimeFigureOut">
              <a:rPr lang="ru-RU" smtClean="0"/>
              <a:pPr/>
              <a:t>26.03.2012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FF26-BA77-4435-A4A4-F1CB53AC5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F5202-4C2E-4DEB-8B2A-89A2240484AE}" type="datetimeFigureOut">
              <a:rPr lang="ru-RU" smtClean="0"/>
              <a:pPr/>
              <a:t>26.03.2012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FF26-BA77-4435-A4A4-F1CB53AC5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F5202-4C2E-4DEB-8B2A-89A2240484AE}" type="datetimeFigureOut">
              <a:rPr lang="ru-RU" smtClean="0"/>
              <a:pPr/>
              <a:t>26.03.2012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FF26-BA77-4435-A4A4-F1CB53AC5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F5202-4C2E-4DEB-8B2A-89A2240484AE}" type="datetimeFigureOut">
              <a:rPr lang="ru-RU" smtClean="0"/>
              <a:pPr/>
              <a:t>26.03.2012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FF26-BA77-4435-A4A4-F1CB53AC5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F5202-4C2E-4DEB-8B2A-89A2240484AE}" type="datetimeFigureOut">
              <a:rPr lang="ru-RU" smtClean="0"/>
              <a:pPr/>
              <a:t>26.03.2012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FF26-BA77-4435-A4A4-F1CB53AC5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F5202-4C2E-4DEB-8B2A-89A2240484AE}" type="datetimeFigureOut">
              <a:rPr lang="ru-RU" smtClean="0"/>
              <a:pPr/>
              <a:t>26.03.2012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4CFF26-BA77-4435-A4A4-F1CB53AC56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14F5202-4C2E-4DEB-8B2A-89A2240484AE}" type="datetimeFigureOut">
              <a:rPr lang="ru-RU" smtClean="0"/>
              <a:pPr/>
              <a:t>26.03.2012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4CFF26-BA77-4435-A4A4-F1CB53AC56B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jpeg"/><Relationship Id="rId4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detsad-kitty.ru/art/tema/991-kartinki.html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357158" y="6215081"/>
            <a:ext cx="45719" cy="45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357158" y="785794"/>
            <a:ext cx="8501122" cy="5786478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>
                <a:solidFill>
                  <a:schemeClr val="tx2"/>
                </a:solidFill>
              </a:rPr>
              <a:t>Государственное бюджетное специальное (коррекционное) образовательное учреждение для обучающихся, воспитанников с ограниченными возможностями здоровья общеобразовательная школа-интернат 8 вида с.Ванновского Краснодарского края.</a:t>
            </a:r>
          </a:p>
          <a:p>
            <a:pPr algn="l"/>
            <a:r>
              <a:rPr lang="ru-RU" sz="3600" dirty="0" smtClean="0">
                <a:solidFill>
                  <a:schemeClr val="tx2"/>
                </a:solidFill>
              </a:rPr>
              <a:t>                 Урок по теме: </a:t>
            </a:r>
          </a:p>
          <a:p>
            <a:pPr algn="l"/>
            <a:r>
              <a:rPr lang="ru-RU" sz="3600" dirty="0" smtClean="0">
                <a:solidFill>
                  <a:schemeClr val="tx2"/>
                </a:solidFill>
              </a:rPr>
              <a:t>       «Виды транспортных средств».</a:t>
            </a:r>
          </a:p>
          <a:p>
            <a:pPr algn="l"/>
            <a:r>
              <a:rPr lang="ru-RU" sz="3600" dirty="0" smtClean="0">
                <a:solidFill>
                  <a:schemeClr val="tx2"/>
                </a:solidFill>
              </a:rPr>
              <a:t>                               5 класс                                             </a:t>
            </a:r>
          </a:p>
          <a:p>
            <a:pPr algn="l"/>
            <a:endParaRPr lang="ru-RU" dirty="0" smtClean="0">
              <a:solidFill>
                <a:schemeClr val="tx2"/>
              </a:solidFill>
            </a:endParaRPr>
          </a:p>
          <a:p>
            <a:pPr algn="l"/>
            <a:r>
              <a:rPr lang="ru-RU" sz="2400" dirty="0" smtClean="0">
                <a:solidFill>
                  <a:schemeClr val="tx2"/>
                </a:solidFill>
              </a:rPr>
              <a:t>                                                </a:t>
            </a:r>
            <a:r>
              <a:rPr lang="ru-RU" sz="1600" dirty="0" smtClean="0">
                <a:solidFill>
                  <a:schemeClr val="tx2"/>
                </a:solidFill>
              </a:rPr>
              <a:t>Авторы</a:t>
            </a:r>
            <a:r>
              <a:rPr lang="ru-RU" sz="1600" dirty="0" smtClean="0">
                <a:solidFill>
                  <a:schemeClr val="tx2"/>
                </a:solidFill>
              </a:rPr>
              <a:t>: Ольга </a:t>
            </a:r>
            <a:r>
              <a:rPr lang="ru-RU" sz="1600" dirty="0" smtClean="0">
                <a:solidFill>
                  <a:schemeClr val="tx2"/>
                </a:solidFill>
              </a:rPr>
              <a:t>Владимировна Цмакова 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smtClean="0">
                <a:solidFill>
                  <a:schemeClr val="tx2"/>
                </a:solidFill>
              </a:rPr>
              <a:t>– учитель </a:t>
            </a:r>
            <a:r>
              <a:rPr lang="ru-RU" sz="1600" dirty="0" smtClean="0">
                <a:solidFill>
                  <a:schemeClr val="tx2"/>
                </a:solidFill>
              </a:rPr>
              <a:t>,</a:t>
            </a:r>
            <a:endParaRPr lang="ru-RU" sz="1600" dirty="0" smtClean="0">
              <a:solidFill>
                <a:schemeClr val="tx2"/>
              </a:solidFill>
            </a:endParaRPr>
          </a:p>
          <a:p>
            <a:r>
              <a:rPr lang="ru-RU" sz="1600" dirty="0" smtClean="0">
                <a:solidFill>
                  <a:schemeClr val="tx2"/>
                </a:solidFill>
              </a:rPr>
              <a:t>                                                               </a:t>
            </a:r>
            <a:r>
              <a:rPr lang="ru-RU" sz="1600" dirty="0" smtClean="0">
                <a:solidFill>
                  <a:schemeClr val="tx2"/>
                </a:solidFill>
              </a:rPr>
              <a:t>Наталья </a:t>
            </a:r>
            <a:r>
              <a:rPr lang="ru-RU" sz="1600" dirty="0" smtClean="0">
                <a:solidFill>
                  <a:schemeClr val="tx2"/>
                </a:solidFill>
              </a:rPr>
              <a:t>Александровна Артемьева </a:t>
            </a:r>
          </a:p>
          <a:p>
            <a:r>
              <a:rPr lang="ru-RU" sz="1600" dirty="0" smtClean="0">
                <a:solidFill>
                  <a:schemeClr val="tx2"/>
                </a:solidFill>
              </a:rPr>
              <a:t>– учитель - дефектолог</a:t>
            </a:r>
            <a:endParaRPr lang="ru-RU" sz="1800" dirty="0" smtClean="0">
              <a:solidFill>
                <a:schemeClr val="tx2"/>
              </a:solidFill>
            </a:endParaRPr>
          </a:p>
          <a:p>
            <a:pPr algn="l"/>
            <a:r>
              <a:rPr lang="ru-RU" sz="2000" dirty="0" smtClean="0">
                <a:solidFill>
                  <a:schemeClr val="tx2"/>
                </a:solidFill>
              </a:rPr>
              <a:t>                                          </a:t>
            </a:r>
            <a:r>
              <a:rPr lang="ru-RU" sz="2000" dirty="0" smtClean="0">
                <a:solidFill>
                  <a:schemeClr val="tx2"/>
                </a:solidFill>
              </a:rPr>
              <a:t>            2010 </a:t>
            </a:r>
            <a:r>
              <a:rPr lang="ru-RU" sz="2000" dirty="0" smtClean="0">
                <a:solidFill>
                  <a:schemeClr val="tx2"/>
                </a:solidFill>
              </a:rPr>
              <a:t>год</a:t>
            </a:r>
            <a:endParaRPr lang="ru-RU" sz="2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071546"/>
            <a:ext cx="7099196" cy="7715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транспорт  делится на: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71670" y="2428868"/>
            <a:ext cx="4572032" cy="3786214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4400" dirty="0" smtClean="0"/>
              <a:t>Пассажирский</a:t>
            </a:r>
          </a:p>
          <a:p>
            <a:pPr algn="l">
              <a:buFont typeface="Wingdings" pitchFamily="2" charset="2"/>
              <a:buChar char="v"/>
            </a:pPr>
            <a:r>
              <a:rPr lang="ru-RU" sz="4400" dirty="0" smtClean="0"/>
              <a:t>Грузовой </a:t>
            </a:r>
            <a:endParaRPr lang="ru-RU" sz="4400" dirty="0" smtClean="0"/>
          </a:p>
          <a:p>
            <a:pPr algn="l">
              <a:buFont typeface="Wingdings" pitchFamily="2" charset="2"/>
              <a:buChar char="v"/>
            </a:pPr>
            <a:r>
              <a:rPr lang="ru-RU" sz="4400" dirty="0" smtClean="0"/>
              <a:t>Специальный </a:t>
            </a:r>
          </a:p>
          <a:p>
            <a:endParaRPr lang="ru-RU" sz="4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571472" y="3357562"/>
            <a:ext cx="4038600" cy="4220526"/>
          </a:xfrm>
        </p:spPr>
        <p:txBody>
          <a:bodyPr/>
          <a:lstStyle/>
          <a:p>
            <a:r>
              <a:rPr lang="ru-RU" dirty="0" smtClean="0"/>
              <a:t>По дороге едет дом, </a:t>
            </a:r>
          </a:p>
          <a:p>
            <a:r>
              <a:rPr lang="ru-RU" dirty="0" smtClean="0"/>
              <a:t>Окна светлые кругом, </a:t>
            </a:r>
          </a:p>
          <a:p>
            <a:r>
              <a:rPr lang="ru-RU" dirty="0" smtClean="0"/>
              <a:t>Носит обувь из резины</a:t>
            </a:r>
          </a:p>
          <a:p>
            <a:r>
              <a:rPr lang="ru-RU" dirty="0" smtClean="0"/>
              <a:t>И питается бензином.</a:t>
            </a:r>
            <a:endParaRPr lang="ru-RU" dirty="0"/>
          </a:p>
        </p:txBody>
      </p:sp>
      <p:pic>
        <p:nvPicPr>
          <p:cNvPr id="7" name="Содержимое 6" descr="сканирование000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3438" y="2571744"/>
            <a:ext cx="4038600" cy="327233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2423160"/>
            <a:ext cx="4038600" cy="4434840"/>
          </a:xfrm>
        </p:spPr>
        <p:txBody>
          <a:bodyPr/>
          <a:lstStyle/>
          <a:p>
            <a:r>
              <a:rPr lang="ru-RU" dirty="0" smtClean="0"/>
              <a:t>Ясным утром вдоль дороги </a:t>
            </a:r>
          </a:p>
          <a:p>
            <a:r>
              <a:rPr lang="ru-RU" dirty="0" smtClean="0"/>
              <a:t>На траве блестит роса.</a:t>
            </a:r>
          </a:p>
          <a:p>
            <a:r>
              <a:rPr lang="ru-RU" dirty="0" smtClean="0"/>
              <a:t>По дороге едут ноги,</a:t>
            </a:r>
          </a:p>
          <a:p>
            <a:r>
              <a:rPr lang="ru-RU" dirty="0" smtClean="0"/>
              <a:t>И бегут два колеса. </a:t>
            </a:r>
          </a:p>
          <a:p>
            <a:r>
              <a:rPr lang="ru-RU" dirty="0" smtClean="0"/>
              <a:t>Угадайте, есть ответ,-</a:t>
            </a:r>
          </a:p>
          <a:p>
            <a:r>
              <a:rPr lang="ru-RU" dirty="0" smtClean="0"/>
              <a:t>Это мой …</a:t>
            </a:r>
            <a:endParaRPr lang="ru-RU" dirty="0"/>
          </a:p>
        </p:txBody>
      </p:sp>
      <p:pic>
        <p:nvPicPr>
          <p:cNvPr id="5" name="Содержимое 4" descr="сканирование000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t="2273" r="61970" b="4545"/>
          <a:stretch>
            <a:fillRect/>
          </a:stretch>
        </p:blipFill>
        <p:spPr>
          <a:xfrm>
            <a:off x="4357686" y="2571744"/>
            <a:ext cx="4071966" cy="2928958"/>
          </a:xfr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2786058"/>
            <a:ext cx="4038600" cy="4434840"/>
          </a:xfrm>
        </p:spPr>
        <p:txBody>
          <a:bodyPr/>
          <a:lstStyle/>
          <a:p>
            <a:r>
              <a:rPr lang="ru-RU" dirty="0" smtClean="0"/>
              <a:t>Я мчусь, держась за провода!</a:t>
            </a:r>
          </a:p>
          <a:p>
            <a:r>
              <a:rPr lang="ru-RU" dirty="0" smtClean="0"/>
              <a:t>Не заблужусь я никогда.</a:t>
            </a:r>
          </a:p>
        </p:txBody>
      </p:sp>
      <p:pic>
        <p:nvPicPr>
          <p:cNvPr id="5" name="Содержимое 4" descr="сканирование0017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5177903" y="2465909"/>
            <a:ext cx="3115985" cy="289902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2714620"/>
            <a:ext cx="4038600" cy="4434840"/>
          </a:xfrm>
        </p:spPr>
        <p:txBody>
          <a:bodyPr/>
          <a:lstStyle/>
          <a:p>
            <a:r>
              <a:rPr lang="ru-RU" dirty="0" smtClean="0"/>
              <a:t>Я зашел в зеленый дом,</a:t>
            </a:r>
          </a:p>
          <a:p>
            <a:r>
              <a:rPr lang="ru-RU" dirty="0" smtClean="0"/>
              <a:t>Но недолго пробыл в нем. </a:t>
            </a:r>
          </a:p>
          <a:p>
            <a:r>
              <a:rPr lang="ru-RU" dirty="0" smtClean="0"/>
              <a:t>Оказался этот дом</a:t>
            </a:r>
          </a:p>
          <a:p>
            <a:r>
              <a:rPr lang="ru-RU" dirty="0" smtClean="0"/>
              <a:t>Быстро в городе другом!</a:t>
            </a:r>
            <a:endParaRPr lang="ru-RU" dirty="0"/>
          </a:p>
        </p:txBody>
      </p:sp>
      <p:pic>
        <p:nvPicPr>
          <p:cNvPr id="5" name="Содержимое 4" descr="сканирование000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201617"/>
            <a:ext cx="4038600" cy="387240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1472" y="2857496"/>
            <a:ext cx="4038600" cy="4434840"/>
          </a:xfrm>
        </p:spPr>
        <p:txBody>
          <a:bodyPr/>
          <a:lstStyle/>
          <a:p>
            <a:r>
              <a:rPr lang="ru-RU" dirty="0" smtClean="0"/>
              <a:t>Паровоз без колес-</a:t>
            </a:r>
          </a:p>
          <a:p>
            <a:r>
              <a:rPr lang="ru-RU" dirty="0" smtClean="0"/>
              <a:t>Вот так чудо-паровоз!</a:t>
            </a:r>
          </a:p>
          <a:p>
            <a:r>
              <a:rPr lang="ru-RU" dirty="0" smtClean="0"/>
              <a:t>Не с ума ли он сошел?-</a:t>
            </a:r>
          </a:p>
          <a:p>
            <a:r>
              <a:rPr lang="ru-RU" dirty="0" smtClean="0"/>
              <a:t>Прямо по морю пошел!</a:t>
            </a:r>
            <a:endParaRPr lang="ru-RU" dirty="0"/>
          </a:p>
        </p:txBody>
      </p:sp>
      <p:pic>
        <p:nvPicPr>
          <p:cNvPr id="5" name="Содержимое 4" descr="сканирование001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5389466" y="2397222"/>
            <a:ext cx="2794229" cy="300039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3000372"/>
            <a:ext cx="4038600" cy="4434840"/>
          </a:xfrm>
        </p:spPr>
        <p:txBody>
          <a:bodyPr/>
          <a:lstStyle/>
          <a:p>
            <a:r>
              <a:rPr lang="ru-RU" dirty="0" smtClean="0"/>
              <a:t>Железная птица</a:t>
            </a:r>
          </a:p>
          <a:p>
            <a:r>
              <a:rPr lang="ru-RU" dirty="0" smtClean="0"/>
              <a:t>В небе кружится,</a:t>
            </a:r>
          </a:p>
          <a:p>
            <a:r>
              <a:rPr lang="ru-RU" dirty="0" smtClean="0"/>
              <a:t>По сигналу пилота</a:t>
            </a:r>
          </a:p>
          <a:p>
            <a:r>
              <a:rPr lang="ru-RU" dirty="0" smtClean="0"/>
              <a:t>На землю садится.</a:t>
            </a:r>
            <a:endParaRPr lang="ru-RU" dirty="0"/>
          </a:p>
        </p:txBody>
      </p:sp>
      <p:pic>
        <p:nvPicPr>
          <p:cNvPr id="5" name="Содержимое 4" descr="сканирование000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65566" y="1920875"/>
            <a:ext cx="3203868" cy="443388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2857496"/>
            <a:ext cx="4038600" cy="4434840"/>
          </a:xfrm>
        </p:spPr>
        <p:txBody>
          <a:bodyPr/>
          <a:lstStyle/>
          <a:p>
            <a:r>
              <a:rPr lang="ru-RU" dirty="0" smtClean="0"/>
              <a:t>Без разгона ввысь взлетаю,</a:t>
            </a:r>
          </a:p>
          <a:p>
            <a:r>
              <a:rPr lang="ru-RU" dirty="0" smtClean="0"/>
              <a:t>Стрекозу напоминаю…</a:t>
            </a:r>
          </a:p>
          <a:p>
            <a:r>
              <a:rPr lang="ru-RU" dirty="0" smtClean="0"/>
              <a:t>Отправляюсь я в полет,</a:t>
            </a:r>
          </a:p>
          <a:p>
            <a:r>
              <a:rPr lang="ru-RU" dirty="0" smtClean="0"/>
              <a:t>Кто же это?-…</a:t>
            </a:r>
            <a:endParaRPr lang="ru-RU" dirty="0"/>
          </a:p>
        </p:txBody>
      </p:sp>
      <p:pic>
        <p:nvPicPr>
          <p:cNvPr id="5" name="Содержимое 4" descr="сканирование000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3438" y="2214554"/>
            <a:ext cx="4038600" cy="363942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28596" y="3012280"/>
            <a:ext cx="4040188" cy="3845720"/>
          </a:xfrm>
        </p:spPr>
        <p:txBody>
          <a:bodyPr/>
          <a:lstStyle/>
          <a:p>
            <a:r>
              <a:rPr lang="ru-RU" sz="2600" dirty="0" smtClean="0"/>
              <a:t>Для этого коня еда-</a:t>
            </a:r>
          </a:p>
          <a:p>
            <a:pPr>
              <a:buNone/>
            </a:pPr>
            <a:r>
              <a:rPr lang="ru-RU" sz="2600" dirty="0" smtClean="0"/>
              <a:t>Бензин, и масло, и вода.</a:t>
            </a:r>
          </a:p>
          <a:p>
            <a:pPr>
              <a:buNone/>
            </a:pPr>
            <a:r>
              <a:rPr lang="ru-RU" sz="2600" dirty="0" smtClean="0"/>
              <a:t>На лугу он не пасется,</a:t>
            </a:r>
          </a:p>
          <a:p>
            <a:pPr>
              <a:buNone/>
            </a:pPr>
            <a:r>
              <a:rPr lang="ru-RU" sz="2600" dirty="0" smtClean="0"/>
              <a:t>По дороге он несется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9" name="Содержимое 8" descr="сканирование0015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5072066" y="2643182"/>
            <a:ext cx="3500462" cy="350046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600" dirty="0" smtClean="0"/>
              <a:t>Незнакомец краснокожий</a:t>
            </a:r>
          </a:p>
          <a:p>
            <a:pPr marL="457200" indent="-457200">
              <a:buNone/>
            </a:pPr>
            <a:r>
              <a:rPr lang="ru-RU" sz="2600" dirty="0" smtClean="0"/>
              <a:t>С ярко-желтой полосой,</a:t>
            </a:r>
          </a:p>
          <a:p>
            <a:pPr marL="457200" indent="-457200">
              <a:buNone/>
            </a:pPr>
            <a:r>
              <a:rPr lang="ru-RU" sz="2600" dirty="0" smtClean="0"/>
              <a:t>На автобус чуть похожий,</a:t>
            </a:r>
          </a:p>
          <a:p>
            <a:pPr marL="457200" indent="-457200">
              <a:buNone/>
            </a:pPr>
            <a:r>
              <a:rPr lang="ru-RU" sz="2600" dirty="0" smtClean="0"/>
              <a:t>На троллейбус чуть похожий- </a:t>
            </a:r>
          </a:p>
          <a:p>
            <a:pPr marL="457200" indent="-457200">
              <a:buNone/>
            </a:pPr>
            <a:r>
              <a:rPr lang="ru-RU" sz="2600" dirty="0" smtClean="0"/>
              <a:t>Кто же все же он такой.</a:t>
            </a:r>
            <a:endParaRPr lang="ru-RU" sz="2600" dirty="0"/>
          </a:p>
        </p:txBody>
      </p:sp>
      <p:pic>
        <p:nvPicPr>
          <p:cNvPr id="7" name="Содержимое 6" descr="сканирование0007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786314" y="2143116"/>
            <a:ext cx="3312862" cy="38465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Назовите одним словом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сканирование0006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000100" y="2428868"/>
            <a:ext cx="2757478" cy="2234286"/>
          </a:xfrm>
        </p:spPr>
      </p:pic>
      <p:pic>
        <p:nvPicPr>
          <p:cNvPr id="10" name="Содержимое 9" descr="сканирование0007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3214678" y="4545803"/>
            <a:ext cx="1991411" cy="2312197"/>
          </a:xfrm>
        </p:spPr>
      </p:pic>
      <p:pic>
        <p:nvPicPr>
          <p:cNvPr id="11" name="Рисунок 10" descr="сканирование00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2428868"/>
            <a:ext cx="2348302" cy="2348302"/>
          </a:xfrm>
          <a:prstGeom prst="rect">
            <a:avLst/>
          </a:prstGeom>
        </p:spPr>
      </p:pic>
      <p:pic>
        <p:nvPicPr>
          <p:cNvPr id="12" name="Рисунок 11" descr="сканирование001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6658350" y="4414483"/>
            <a:ext cx="2000240" cy="2886793"/>
          </a:xfrm>
          <a:prstGeom prst="rect">
            <a:avLst/>
          </a:prstGeom>
        </p:spPr>
      </p:pic>
      <p:pic>
        <p:nvPicPr>
          <p:cNvPr id="13" name="Рисунок 12" descr="сканирование001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6200000">
            <a:off x="-379476" y="4645152"/>
            <a:ext cx="2592324" cy="1833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Четвертый лишний.</a:t>
            </a:r>
            <a:endParaRPr lang="ru-RU" dirty="0"/>
          </a:p>
        </p:txBody>
      </p:sp>
      <p:pic>
        <p:nvPicPr>
          <p:cNvPr id="5" name="Содержимое 4" descr="сканирование000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928802"/>
            <a:ext cx="2543164" cy="2440035"/>
          </a:xfrm>
        </p:spPr>
      </p:pic>
      <p:pic>
        <p:nvPicPr>
          <p:cNvPr id="6" name="Содержимое 5" descr="сканирование000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1714480" y="4214818"/>
            <a:ext cx="2995634" cy="2427256"/>
          </a:xfrm>
        </p:spPr>
      </p:pic>
      <p:pic>
        <p:nvPicPr>
          <p:cNvPr id="7" name="Рисунок 6" descr="сканирование00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4810" y="1857364"/>
            <a:ext cx="2158522" cy="2860898"/>
          </a:xfrm>
          <a:prstGeom prst="rect">
            <a:avLst/>
          </a:prstGeom>
        </p:spPr>
      </p:pic>
      <p:pic>
        <p:nvPicPr>
          <p:cNvPr id="8" name="Рисунок 7" descr="сканирование000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388" y="3857628"/>
            <a:ext cx="2438016" cy="28307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сканирование001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202282" y="2297992"/>
            <a:ext cx="2313432" cy="1860804"/>
          </a:xfrm>
        </p:spPr>
      </p:pic>
      <p:pic>
        <p:nvPicPr>
          <p:cNvPr id="6" name="Содержимое 5" descr="сканирование001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16200000">
            <a:off x="2620888" y="4237104"/>
            <a:ext cx="2592324" cy="1833372"/>
          </a:xfrm>
        </p:spPr>
      </p:pic>
      <p:pic>
        <p:nvPicPr>
          <p:cNvPr id="7" name="Рисунок 6" descr="сканирование0020.jpg"/>
          <p:cNvPicPr>
            <a:picLocks noChangeAspect="1"/>
          </p:cNvPicPr>
          <p:nvPr/>
        </p:nvPicPr>
        <p:blipFill>
          <a:blip r:embed="rId4" cstate="print"/>
          <a:srcRect l="3527" t="23529" r="40038" b="57353"/>
          <a:stretch>
            <a:fillRect/>
          </a:stretch>
        </p:blipFill>
        <p:spPr>
          <a:xfrm>
            <a:off x="3428991" y="1928802"/>
            <a:ext cx="3592311" cy="1714512"/>
          </a:xfrm>
          <a:prstGeom prst="rect">
            <a:avLst/>
          </a:prstGeom>
        </p:spPr>
      </p:pic>
      <p:pic>
        <p:nvPicPr>
          <p:cNvPr id="8" name="Рисунок 7" descr="сканирование00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43636" y="3786190"/>
            <a:ext cx="2714644" cy="2828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сканирование000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2071678"/>
            <a:ext cx="2405510" cy="2635073"/>
          </a:xfrm>
        </p:spPr>
      </p:pic>
      <p:pic>
        <p:nvPicPr>
          <p:cNvPr id="6" name="Содержимое 5" descr="сканирование000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643174" y="4333073"/>
            <a:ext cx="2524927" cy="2524927"/>
          </a:xfrm>
        </p:spPr>
      </p:pic>
      <p:pic>
        <p:nvPicPr>
          <p:cNvPr id="7" name="Рисунок 6" descr="сканирование00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5258716" y="2099342"/>
            <a:ext cx="1812230" cy="2614158"/>
          </a:xfrm>
          <a:prstGeom prst="rect">
            <a:avLst/>
          </a:prstGeom>
        </p:spPr>
      </p:pic>
      <p:pic>
        <p:nvPicPr>
          <p:cNvPr id="8" name="Рисунок 7" descr="сканирование000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5975" y="4143356"/>
            <a:ext cx="2338025" cy="2714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сканирование000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67127" y="1920875"/>
            <a:ext cx="2361800" cy="2742249"/>
          </a:xfrm>
        </p:spPr>
      </p:pic>
      <p:pic>
        <p:nvPicPr>
          <p:cNvPr id="6" name="Содержимое 5" descr="сканирование000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000496" y="2000240"/>
            <a:ext cx="2709882" cy="2968492"/>
          </a:xfrm>
        </p:spPr>
      </p:pic>
      <p:pic>
        <p:nvPicPr>
          <p:cNvPr id="7" name="Рисунок 6" descr="сканирование00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2318638" y="3896413"/>
            <a:ext cx="2084842" cy="3007403"/>
          </a:xfrm>
          <a:prstGeom prst="rect">
            <a:avLst/>
          </a:prstGeom>
        </p:spPr>
      </p:pic>
      <p:pic>
        <p:nvPicPr>
          <p:cNvPr id="8" name="Рисунок 7" descr="сканирование00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6100176" y="4105100"/>
            <a:ext cx="3224988" cy="22808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сканирование0006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550135" y="1428736"/>
            <a:ext cx="3350319" cy="2714644"/>
          </a:xfrm>
        </p:spPr>
      </p:pic>
      <p:pic>
        <p:nvPicPr>
          <p:cNvPr id="8" name="Содержимое 7" descr="сканирование0007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357818" y="1285860"/>
            <a:ext cx="2705791" cy="3141652"/>
          </a:xfrm>
        </p:spPr>
      </p:pic>
      <p:pic>
        <p:nvPicPr>
          <p:cNvPr id="11" name="Рисунок 10" descr="сканирование00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1694589" y="4234709"/>
            <a:ext cx="3000372" cy="2246210"/>
          </a:xfrm>
          <a:prstGeom prst="rect">
            <a:avLst/>
          </a:prstGeom>
        </p:spPr>
      </p:pic>
      <p:pic>
        <p:nvPicPr>
          <p:cNvPr id="12" name="Рисунок 11" descr="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57752" y="4079057"/>
            <a:ext cx="3705257" cy="277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00034" y="3357562"/>
            <a:ext cx="4040188" cy="384572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Молодцы, спасибо!!!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7" name="Содержимое 6" descr="Губка Боб.gif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214942" y="2357430"/>
            <a:ext cx="3571900" cy="363244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305800" cy="3286148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Список используемой литературы и Интернет - ресурсы</a:t>
            </a:r>
            <a:br>
              <a:rPr lang="ru-RU" sz="1600" b="1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1.   Арон К., </a:t>
            </a:r>
            <a:r>
              <a:rPr lang="ru-RU" sz="1600" b="1" dirty="0" err="1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Сахарнов</a:t>
            </a:r>
            <a:r>
              <a:rPr lang="ru-RU" sz="1600" b="1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С. Едем, плаваем, летаем…. -М.: Издательство «Детская литература», 1993.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2.  Большая энциклопедия дошкольника. – М.: Издательство «Махаон», 2002.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 3.  </a:t>
            </a:r>
            <a:r>
              <a:rPr lang="ru-RU" sz="1600" b="1" dirty="0" err="1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Гальперштейн</a:t>
            </a:r>
            <a:r>
              <a:rPr lang="ru-RU" sz="1600" b="1" dirty="0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 Л.Я. Транспорт: Научно – популярное издание для детей. – М.: Издательство «</a:t>
            </a:r>
            <a:r>
              <a:rPr lang="ru-RU" sz="1600" b="1" dirty="0" err="1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Росмэн</a:t>
            </a:r>
            <a:r>
              <a:rPr lang="ru-RU" sz="1600" b="1" dirty="0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», 2002.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  4. Козловская Е.А., Козловский С.А. Дорожная безопасность: обучение и воспитание младшего школьника. – М.: «Издательство Дом Третий Рим», 2002.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  5.</a:t>
            </a:r>
            <a:r>
              <a:rPr lang="ru-RU" sz="1600" b="1" dirty="0" smtClean="0">
                <a:solidFill>
                  <a:srgbClr val="C0504D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Программы специальной (коррекционной) образовательной школы 8 вида: 5 – 9 класс. Сб.1» под редакцией В.В.Воронковой. </a:t>
            </a:r>
            <a:r>
              <a:rPr lang="ru-RU" sz="1600" b="1" dirty="0" err="1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М.Гуманит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. Изд.  Центр ВЛАДОС, 2011.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ru-RU" sz="1600" b="1" dirty="0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6. Соболева А.В. Загадки – смекалки. – </a:t>
            </a:r>
            <a:r>
              <a:rPr lang="ru-RU" sz="1400" b="1" dirty="0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М</a:t>
            </a:r>
            <a:r>
              <a:rPr lang="ru-RU" sz="700" b="1" dirty="0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.: </a:t>
            </a:r>
            <a:r>
              <a:rPr lang="ru-RU" sz="1600" b="1" dirty="0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Издательство Гном и Д, 2000.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Calibri" pitchFamily="34" charset="0"/>
                <a:hlinkClick r:id="rId2"/>
              </a:rPr>
              <a:t>http://detsad-kitty.ru/art/tema/991-kartinki.html</a:t>
            </a:r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5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smtClean="0"/>
              <a:t>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Виды транспортных средств.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Волшебный транспорт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сканирование0001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85720" y="2643182"/>
            <a:ext cx="2407017" cy="3527247"/>
          </a:xfrm>
        </p:spPr>
      </p:pic>
      <p:pic>
        <p:nvPicPr>
          <p:cNvPr id="8" name="Содержимое 7" descr="сканирование000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3357554" y="2357430"/>
            <a:ext cx="2318792" cy="3500462"/>
          </a:xfrm>
        </p:spPr>
      </p:pic>
      <p:pic>
        <p:nvPicPr>
          <p:cNvPr id="9" name="Рисунок 8" descr="сканирование00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6512" y="2143116"/>
            <a:ext cx="2367750" cy="4334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43314"/>
            <a:ext cx="8305800" cy="1500198"/>
          </a:xfrm>
        </p:spPr>
        <p:txBody>
          <a:bodyPr>
            <a:noAutofit/>
          </a:bodyPr>
          <a:lstStyle/>
          <a:p>
            <a:r>
              <a:rPr lang="ru-RU" sz="8000" dirty="0" smtClean="0"/>
              <a:t>«Транспорт»-</a:t>
            </a:r>
            <a:br>
              <a:rPr lang="ru-RU" sz="8000" dirty="0" smtClean="0"/>
            </a:br>
            <a:r>
              <a:rPr lang="ru-RU" sz="8000" dirty="0" smtClean="0"/>
              <a:t> означает «передвижение»</a:t>
            </a:r>
            <a:endParaRPr lang="ru-RU" sz="8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Когда появился транспорт?</a:t>
            </a:r>
            <a:endParaRPr lang="ru-RU" dirty="0"/>
          </a:p>
        </p:txBody>
      </p:sp>
      <p:pic>
        <p:nvPicPr>
          <p:cNvPr id="7" name="Содержимое 6" descr="1017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2071678"/>
            <a:ext cx="3057522" cy="4461791"/>
          </a:xfrm>
        </p:spPr>
      </p:pic>
      <p:pic>
        <p:nvPicPr>
          <p:cNvPr id="8" name="Содержимое 7" descr="CASVQ98R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637693" y="2285992"/>
            <a:ext cx="5506307" cy="414808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Гужевой транспорт</a:t>
            </a:r>
            <a:endParaRPr lang="ru-RU" dirty="0"/>
          </a:p>
        </p:txBody>
      </p:sp>
      <p:pic>
        <p:nvPicPr>
          <p:cNvPr id="5" name="Содержимое 4" descr="Безымянный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000240"/>
            <a:ext cx="2500330" cy="3827035"/>
          </a:xfrm>
        </p:spPr>
      </p:pic>
      <p:pic>
        <p:nvPicPr>
          <p:cNvPr id="6" name="Содержимое 5" descr="CAI70LZH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214546" y="2000240"/>
            <a:ext cx="3286148" cy="2198479"/>
          </a:xfrm>
        </p:spPr>
      </p:pic>
      <p:pic>
        <p:nvPicPr>
          <p:cNvPr id="7" name="Рисунок 6" descr="Безымянный1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24500" y="4443412"/>
            <a:ext cx="3619500" cy="2414588"/>
          </a:xfrm>
          <a:prstGeom prst="rect">
            <a:avLst/>
          </a:prstGeom>
        </p:spPr>
      </p:pic>
      <p:pic>
        <p:nvPicPr>
          <p:cNvPr id="8" name="Рисунок 7" descr="41125092_1237237194_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14480" y="4358640"/>
            <a:ext cx="3550920" cy="2499360"/>
          </a:xfrm>
          <a:prstGeom prst="rect">
            <a:avLst/>
          </a:prstGeom>
        </p:spPr>
      </p:pic>
      <p:pic>
        <p:nvPicPr>
          <p:cNvPr id="9" name="Рисунок 8" descr="ole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08202" y="1857364"/>
            <a:ext cx="3535798" cy="25003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00164" y="1142984"/>
            <a:ext cx="7929618" cy="11430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Транспорт бывает: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2000240"/>
            <a:ext cx="3500462" cy="4429156"/>
          </a:xfrm>
        </p:spPr>
        <p:txBody>
          <a:bodyPr>
            <a:normAutofit/>
          </a:bodyPr>
          <a:lstStyle/>
          <a:p>
            <a:pPr algn="l">
              <a:buFontTx/>
              <a:buChar char="-"/>
            </a:pPr>
            <a:r>
              <a:rPr lang="ru-RU" sz="4400" dirty="0" smtClean="0"/>
              <a:t>наземный</a:t>
            </a:r>
            <a:endParaRPr lang="ru-RU" sz="4400" i="1" dirty="0" smtClean="0"/>
          </a:p>
          <a:p>
            <a:pPr algn="l">
              <a:buFontTx/>
              <a:buChar char="-"/>
            </a:pPr>
            <a:r>
              <a:rPr lang="ru-RU" sz="4400" dirty="0" smtClean="0"/>
              <a:t>водный</a:t>
            </a:r>
          </a:p>
          <a:p>
            <a:pPr algn="l">
              <a:buFontTx/>
              <a:buChar char="-"/>
            </a:pPr>
            <a:r>
              <a:rPr lang="ru-RU" sz="4400" dirty="0" smtClean="0"/>
              <a:t>воздушный</a:t>
            </a:r>
          </a:p>
          <a:p>
            <a:pPr algn="l">
              <a:buFontTx/>
              <a:buChar char="-"/>
            </a:pPr>
            <a:r>
              <a:rPr lang="ru-RU" sz="4400" dirty="0" smtClean="0"/>
              <a:t>подземный</a:t>
            </a:r>
          </a:p>
          <a:p>
            <a:pPr algn="l"/>
            <a:endParaRPr lang="ru-RU" sz="4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Специальный транспорт</a:t>
            </a:r>
            <a:endParaRPr lang="ru-RU" dirty="0"/>
          </a:p>
        </p:txBody>
      </p:sp>
      <p:pic>
        <p:nvPicPr>
          <p:cNvPr id="5" name="Содержимое 4" descr="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857364"/>
            <a:ext cx="3905277" cy="2928958"/>
          </a:xfrm>
        </p:spPr>
      </p:pic>
      <p:pic>
        <p:nvPicPr>
          <p:cNvPr id="6" name="Содержимое 5" descr="getimg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57752" y="1857364"/>
            <a:ext cx="4038600" cy="3028950"/>
          </a:xfrm>
        </p:spPr>
      </p:pic>
      <p:pic>
        <p:nvPicPr>
          <p:cNvPr id="7" name="Рисунок 6" descr="skoray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71736" y="3888460"/>
            <a:ext cx="3163428" cy="2969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</TotalTime>
  <Words>283</Words>
  <Application>Microsoft Office PowerPoint</Application>
  <PresentationFormat>Экран (4:3)</PresentationFormat>
  <Paragraphs>66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Поток</vt:lpstr>
      <vt:lpstr>5 </vt:lpstr>
      <vt:lpstr>    Назовите одним словом</vt:lpstr>
      <vt:lpstr>Виды транспортных средств.</vt:lpstr>
      <vt:lpstr>      Волшебный транспорт</vt:lpstr>
      <vt:lpstr>«Транспорт»-  означает «передвижение»</vt:lpstr>
      <vt:lpstr>   Когда появился транспорт?</vt:lpstr>
      <vt:lpstr>      Гужевой транспорт</vt:lpstr>
      <vt:lpstr>Транспорт бывает: </vt:lpstr>
      <vt:lpstr>    Специальный транспорт</vt:lpstr>
      <vt:lpstr>транспорт  делится на: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      Четвертый лишний.</vt:lpstr>
      <vt:lpstr>Слайд 21</vt:lpstr>
      <vt:lpstr>Слайд 22</vt:lpstr>
      <vt:lpstr>Слайд 23</vt:lpstr>
      <vt:lpstr>Слайд 24</vt:lpstr>
      <vt:lpstr>Слайд 25</vt:lpstr>
      <vt:lpstr>Список используемой литературы и Интернет - ресурсы 1.   Арон К., Сахарнов С. Едем, плаваем, летаем…. -М.: Издательство «Детская литература», 1993. 2.  Большая энциклопедия дошкольника. – М.: Издательство «Махаон», 2002.  3.  Гальперштейн Л.Я. Транспорт: Научно – популярное издание для детей. – М.: Издательство «Росмэн», 2002.   4. Козловская Е.А., Козловский С.А. Дорожная безопасность: обучение и воспитание младшего школьника. – М.: «Издательство Дом Третий Рим», 2002.   5. Программы специальной (коррекционной) образовательной школы 8 вида: 5 – 9 класс. Сб.1» под редакцией В.В.Воронковой. М.Гуманит. Изд.  Центр ВЛАДОС, 2011.   6. Соболева А.В. Загадки – смекалки. – М.: Издательство Гном и Д, 2000.  http://detsad-kitty.ru/art/tema/991-kartinki.html        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транспортных средств.</dc:title>
  <dc:creator>ОЛЕГ</dc:creator>
  <cp:lastModifiedBy>компьютер</cp:lastModifiedBy>
  <cp:revision>31</cp:revision>
  <dcterms:created xsi:type="dcterms:W3CDTF">2010-02-21T07:38:11Z</dcterms:created>
  <dcterms:modified xsi:type="dcterms:W3CDTF">2012-03-26T13:04:24Z</dcterms:modified>
</cp:coreProperties>
</file>